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147482802" r:id="rId5"/>
    <p:sldId id="2147482803" r:id="rId6"/>
    <p:sldId id="2147482804" r:id="rId7"/>
    <p:sldId id="2147482811" r:id="rId8"/>
    <p:sldId id="340" r:id="rId9"/>
    <p:sldId id="2147482806" r:id="rId10"/>
    <p:sldId id="2147482812" r:id="rId11"/>
    <p:sldId id="2147482805" r:id="rId12"/>
    <p:sldId id="2147482813" r:id="rId13"/>
    <p:sldId id="2147482808" r:id="rId14"/>
    <p:sldId id="2147482809" r:id="rId15"/>
    <p:sldId id="2147482814" r:id="rId16"/>
    <p:sldId id="268" r:id="rId17"/>
    <p:sldId id="2147482810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C000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53E584-9218-43E8-222B-BD2DA6544E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 Light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3FAD7D-0BA4-FD4C-5272-975BD7CA3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2DF70-D1A7-4796-B91B-B08ECBEA3DC1}" type="datetimeFigureOut">
              <a:rPr lang="en-US" smtClean="0">
                <a:latin typeface="Open Sans Light" pitchFamily="2" charset="0"/>
              </a:rPr>
              <a:t>9/9/2025</a:t>
            </a:fld>
            <a:endParaRPr lang="en-US">
              <a:latin typeface="Open Sans Light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4460C-23B9-2EC1-32E5-8FD1499103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 Light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129A5-A58F-AB8D-2F9B-357A092678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DC868-8ECD-4A09-9FCF-B560B93A8EB5}" type="slidenum">
              <a:rPr lang="en-US" smtClean="0">
                <a:latin typeface="Open Sans Light" pitchFamily="2" charset="0"/>
              </a:rPr>
              <a:t>‹#›</a:t>
            </a:fld>
            <a:endParaRPr lang="en-US">
              <a:latin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19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itchFamily="2" charset="0"/>
              </a:defRPr>
            </a:lvl1pPr>
          </a:lstStyle>
          <a:p>
            <a:fld id="{5E5CAD36-5E3D-4AE0-B43A-675824C749EC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itchFamily="2" charset="0"/>
              </a:defRPr>
            </a:lvl1pPr>
          </a:lstStyle>
          <a:p>
            <a:fld id="{1906C767-AA07-45C2-9259-BE747ABFDF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 Light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 Light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 Light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 Light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 Ligh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3A537C1-DF8C-9120-33EA-F4EBD6E951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5" r="4348"/>
          <a:stretch/>
        </p:blipFill>
        <p:spPr>
          <a:xfrm>
            <a:off x="-1" y="1425721"/>
            <a:ext cx="12192001" cy="548997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6A7B9-DDC6-9A93-5EAF-F6EED7A4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ADD4-0494-4A42-984F-B6573E55146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01FFA-EC07-98DC-A578-16A5AC4E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2561E-969D-C9DF-50E4-5699C269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4825-0182-4762-B218-C197E66B22D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EED099-299B-0F58-D47E-37381630D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855967"/>
            <a:ext cx="6391940" cy="259303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6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D7FE589-786A-BA99-EDDF-7C7E3A7E4A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02" y="424318"/>
            <a:ext cx="2945511" cy="915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564ABB-97E9-F528-74E5-E6531CC3C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" r="2376" b="90767"/>
          <a:stretch/>
        </p:blipFill>
        <p:spPr>
          <a:xfrm>
            <a:off x="213035" y="218152"/>
            <a:ext cx="11490162" cy="12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9EC512-0850-1B6B-7DD9-94806452C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t="82227" r="5770" b="8335"/>
          <a:stretch/>
        </p:blipFill>
        <p:spPr>
          <a:xfrm>
            <a:off x="-1" y="6731578"/>
            <a:ext cx="12192001" cy="142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D1939-2DB3-786F-1735-BE5B25C7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583"/>
            <a:ext cx="8348329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0070C0"/>
              </a:buClr>
              <a:buFont typeface="Arial" panose="020B0604020202020204" pitchFamily="34" charset="0"/>
              <a:buNone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8B4D-74F7-7F97-8BDE-F7E8F704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14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0C0"/>
              </a:buClr>
              <a:buFont typeface="Arial" panose="020B0604020202020204" pitchFamily="34" charset="0"/>
              <a:buChar char="•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0070C0"/>
              </a:buClr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070C0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70C0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70C0"/>
              </a:buClr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74D7-71F9-CA07-FBE3-827478B0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ADD4-0494-4A42-984F-B6573E55146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A4B6-A438-06C3-CC31-AD61DCC1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169556-964A-27EC-9B55-F53E755874A8}"/>
              </a:ext>
            </a:extLst>
          </p:cNvPr>
          <p:cNvGrpSpPr/>
          <p:nvPr userDrawn="1"/>
        </p:nvGrpSpPr>
        <p:grpSpPr>
          <a:xfrm>
            <a:off x="8685026" y="178681"/>
            <a:ext cx="3389130" cy="721795"/>
            <a:chOff x="8685026" y="178681"/>
            <a:chExt cx="3389130" cy="7217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8C7B0B-B6BC-0D41-8B66-B9C1497B3B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" t="1891" r="58810" b="90653"/>
            <a:stretch/>
          </p:blipFill>
          <p:spPr>
            <a:xfrm>
              <a:off x="9961821" y="178681"/>
              <a:ext cx="2112335" cy="577501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F8369EE6-8EDE-F3D6-FABD-8FE05556CF7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85026" y="283141"/>
              <a:ext cx="2872563" cy="61733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 baseline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00">
                  <a:solidFill>
                    <a:srgbClr val="0070C0"/>
                  </a:solidFill>
                </a:rPr>
                <a:t>National</a:t>
              </a:r>
              <a:br>
                <a:rPr lang="en-US" sz="1100">
                  <a:solidFill>
                    <a:srgbClr val="0070C0"/>
                  </a:solidFill>
                </a:rPr>
              </a:br>
              <a:r>
                <a:rPr lang="en-US" sz="1100" b="1">
                  <a:solidFill>
                    <a:srgbClr val="0070C0"/>
                  </a:solidFill>
                </a:rPr>
                <a:t>CyberShield </a:t>
              </a:r>
            </a:p>
            <a:p>
              <a:pPr algn="l"/>
              <a:r>
                <a:rPr lang="en-US" sz="1100" b="1">
                  <a:solidFill>
                    <a:srgbClr val="0070C0"/>
                  </a:solidFill>
                </a:rPr>
                <a:t>Hackathon 2025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97111F-4198-7F6B-BAF7-A0A3A184AABF}"/>
                </a:ext>
              </a:extLst>
            </p:cNvPr>
            <p:cNvCxnSpPr/>
            <p:nvPr userDrawn="1"/>
          </p:nvCxnSpPr>
          <p:spPr>
            <a:xfrm>
              <a:off x="9888280" y="250060"/>
              <a:ext cx="0" cy="47727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292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20406-D822-C5B4-9602-473EEB024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5" t="23039" r="4348" b="27962"/>
          <a:stretch/>
        </p:blipFill>
        <p:spPr>
          <a:xfrm>
            <a:off x="0" y="4247760"/>
            <a:ext cx="12192001" cy="2690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D7429C-D38C-6483-8EC8-A2AC6CA7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00102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91C06-168C-E75A-5B3D-BD1B4E59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ADD4-0494-4A42-984F-B6573E55146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DE3C6-3836-51CD-E489-088C7D3F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3A1C2-357B-C7C6-F54D-4F3BED52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4825-0182-4762-B218-C197E66B22D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B1CAA3-5A85-33CF-131C-9FA54BD85BA5}"/>
              </a:ext>
            </a:extLst>
          </p:cNvPr>
          <p:cNvGrpSpPr/>
          <p:nvPr userDrawn="1"/>
        </p:nvGrpSpPr>
        <p:grpSpPr>
          <a:xfrm>
            <a:off x="8685026" y="178681"/>
            <a:ext cx="3389130" cy="721795"/>
            <a:chOff x="8685026" y="178681"/>
            <a:chExt cx="3389130" cy="7217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59BB74-0BDE-550C-CE79-9A6BE2D39BB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" t="1891" r="58810" b="90653"/>
            <a:stretch/>
          </p:blipFill>
          <p:spPr>
            <a:xfrm>
              <a:off x="9961821" y="178681"/>
              <a:ext cx="2112335" cy="577501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EC4E3A7-37F8-8175-0856-78F11EC9DC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85026" y="283141"/>
              <a:ext cx="2872563" cy="61733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 baseline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00">
                  <a:solidFill>
                    <a:srgbClr val="0070C0"/>
                  </a:solidFill>
                </a:rPr>
                <a:t>National</a:t>
              </a:r>
              <a:br>
                <a:rPr lang="en-US" sz="1100">
                  <a:solidFill>
                    <a:srgbClr val="0070C0"/>
                  </a:solidFill>
                </a:rPr>
              </a:br>
              <a:r>
                <a:rPr lang="en-US" sz="1100" b="1">
                  <a:solidFill>
                    <a:srgbClr val="0070C0"/>
                  </a:solidFill>
                </a:rPr>
                <a:t>CyberShield </a:t>
              </a:r>
            </a:p>
            <a:p>
              <a:pPr algn="l"/>
              <a:r>
                <a:rPr lang="en-US" sz="1100" b="1">
                  <a:solidFill>
                    <a:srgbClr val="0070C0"/>
                  </a:solidFill>
                </a:rPr>
                <a:t>Hackathon 2025 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97BF53-5064-4B49-5803-7334016229FC}"/>
                </a:ext>
              </a:extLst>
            </p:cNvPr>
            <p:cNvCxnSpPr/>
            <p:nvPr userDrawn="1"/>
          </p:nvCxnSpPr>
          <p:spPr>
            <a:xfrm>
              <a:off x="9888280" y="250060"/>
              <a:ext cx="0" cy="47727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5301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4AF8E1-6D3D-7A31-0DD3-7B583B821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20120" y="2020391"/>
            <a:ext cx="9378501" cy="2410190"/>
            <a:chOff x="1320120" y="2020391"/>
            <a:chExt cx="9378501" cy="2410190"/>
          </a:xfrm>
          <a:solidFill>
            <a:schemeClr val="tx1"/>
          </a:solidFill>
        </p:grpSpPr>
        <p:sp>
          <p:nvSpPr>
            <p:cNvPr id="8" name="Freeform: Shape 7" descr="timeline ">
              <a:extLst>
                <a:ext uri="{FF2B5EF4-FFF2-40B4-BE49-F238E27FC236}">
                  <a16:creationId xmlns:a16="http://schemas.microsoft.com/office/drawing/2014/main" id="{95FFD2E4-8235-F2BF-A205-9D552619322C}"/>
                </a:ext>
              </a:extLst>
            </p:cNvPr>
            <p:cNvSpPr/>
            <p:nvPr/>
          </p:nvSpPr>
          <p:spPr>
            <a:xfrm flipH="1" flipV="1">
              <a:off x="1392439" y="2020391"/>
              <a:ext cx="9252295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 descr="timeline endpoints">
              <a:extLst>
                <a:ext uri="{FF2B5EF4-FFF2-40B4-BE49-F238E27FC236}">
                  <a16:creationId xmlns:a16="http://schemas.microsoft.com/office/drawing/2014/main" id="{FD500365-FF2B-BD97-E160-2EE37926D791}"/>
                </a:ext>
              </a:extLst>
            </p:cNvPr>
            <p:cNvSpPr/>
            <p:nvPr/>
          </p:nvSpPr>
          <p:spPr>
            <a:xfrm>
              <a:off x="1320120" y="3149771"/>
              <a:ext cx="218092" cy="218092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 descr="timeline endpoints">
              <a:extLst>
                <a:ext uri="{FF2B5EF4-FFF2-40B4-BE49-F238E27FC236}">
                  <a16:creationId xmlns:a16="http://schemas.microsoft.com/office/drawing/2014/main" id="{34C8CF17-1B0C-28D1-6E4D-5187FFFDCE2D}"/>
                </a:ext>
              </a:extLst>
            </p:cNvPr>
            <p:cNvSpPr/>
            <p:nvPr/>
          </p:nvSpPr>
          <p:spPr>
            <a:xfrm>
              <a:off x="10480529" y="3149771"/>
              <a:ext cx="218092" cy="218092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A4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8AC32E-428F-9A0A-3195-B3423A2C93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0355" y="2660943"/>
            <a:ext cx="1161288" cy="1161288"/>
          </a:xfrm>
          <a:prstGeom prst="ellipse">
            <a:avLst/>
          </a:prstGeom>
          <a:ln w="38100">
            <a:solidFill>
              <a:srgbClr val="00B0F0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tx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/>
              <a:t>Q1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8A1666A-610A-35B4-038A-027C26F29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79505" y="2660943"/>
            <a:ext cx="1161288" cy="1161288"/>
          </a:xfrm>
          <a:prstGeom prst="ellipse">
            <a:avLst/>
          </a:prstGeom>
          <a:ln w="38100">
            <a:solidFill>
              <a:srgbClr val="00B0F0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tx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/>
              <a:t>Q2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FDDA6AC-3BDE-259D-EBBE-6A7B12A217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8655" y="2660943"/>
            <a:ext cx="1161288" cy="1161288"/>
          </a:xfrm>
          <a:prstGeom prst="ellipse">
            <a:avLst/>
          </a:prstGeom>
          <a:ln w="38100">
            <a:solidFill>
              <a:srgbClr val="00B0F0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tx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/>
              <a:t>Q3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DFBC172-3AC7-02D5-403B-5AB8BAB349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7805" y="2644842"/>
            <a:ext cx="1161288" cy="1161288"/>
          </a:xfrm>
          <a:prstGeom prst="ellipse">
            <a:avLst/>
          </a:prstGeom>
          <a:ln w="38100">
            <a:solidFill>
              <a:srgbClr val="00B0F0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tx1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/>
              <a:t>Q4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18743-6DF5-B99D-E7D0-A9EBD940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184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FD4BFA-A448-EAB0-8311-1F0835462913}"/>
              </a:ext>
            </a:extLst>
          </p:cNvPr>
          <p:cNvGrpSpPr/>
          <p:nvPr userDrawn="1"/>
        </p:nvGrpSpPr>
        <p:grpSpPr>
          <a:xfrm>
            <a:off x="8685026" y="178681"/>
            <a:ext cx="3389130" cy="721795"/>
            <a:chOff x="8685026" y="178681"/>
            <a:chExt cx="3389130" cy="721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A695DA-31FC-A6AC-48D7-27921F12397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" t="1891" r="58810" b="90653"/>
            <a:stretch/>
          </p:blipFill>
          <p:spPr>
            <a:xfrm>
              <a:off x="9961821" y="178681"/>
              <a:ext cx="2112335" cy="577501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16B5C56-885B-E9D4-10CB-E0FA62F0C3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85026" y="283141"/>
              <a:ext cx="2872563" cy="61733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 baseline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00">
                  <a:solidFill>
                    <a:srgbClr val="0070C0"/>
                  </a:solidFill>
                </a:rPr>
                <a:t>National</a:t>
              </a:r>
              <a:br>
                <a:rPr lang="en-US" sz="1100">
                  <a:solidFill>
                    <a:srgbClr val="0070C0"/>
                  </a:solidFill>
                </a:rPr>
              </a:br>
              <a:r>
                <a:rPr lang="en-US" sz="1100" b="1">
                  <a:solidFill>
                    <a:srgbClr val="0070C0"/>
                  </a:solidFill>
                </a:rPr>
                <a:t>CyberShield </a:t>
              </a:r>
            </a:p>
            <a:p>
              <a:pPr algn="l"/>
              <a:r>
                <a:rPr lang="en-US" sz="1100" b="1">
                  <a:solidFill>
                    <a:srgbClr val="0070C0"/>
                  </a:solidFill>
                </a:rPr>
                <a:t>Hackathon 2025 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6828E4-B3C0-248C-D61A-5C76067CBF01}"/>
                </a:ext>
              </a:extLst>
            </p:cNvPr>
            <p:cNvCxnSpPr/>
            <p:nvPr userDrawn="1"/>
          </p:nvCxnSpPr>
          <p:spPr>
            <a:xfrm>
              <a:off x="9888280" y="250060"/>
              <a:ext cx="0" cy="47727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9726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4BFAA-D01E-156B-FD6D-053B24DC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0BCADD4-0494-4A42-984F-B6573E551467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8844C-CAB0-88FE-177E-BA4BBD58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A9AC3-9B7E-BC58-EDFD-82EE0096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E74825-0182-4762-B218-C197E66B22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2E4935-AD9E-87C8-7170-C37C2541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617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4B4E8D-D469-97BA-66FC-21EB04900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1741"/>
            <a:ext cx="5084136" cy="43513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0070C0"/>
              </a:buClr>
              <a:buFont typeface="Arial" panose="020B0604020202020204" pitchFamily="34" charset="0"/>
              <a:buChar char="•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Clr>
                <a:srgbClr val="0070C0"/>
              </a:buClr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Clr>
                <a:srgbClr val="0070C0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Clr>
                <a:srgbClr val="0070C0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Clr>
                <a:srgbClr val="0070C0"/>
              </a:buClr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A3B21-24F6-6F32-94D9-FA145364773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0800" y="2101741"/>
            <a:ext cx="495299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0070C0"/>
              </a:buClr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0070C0"/>
              </a:buClr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0070C0"/>
              </a:buClr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0070C0"/>
              </a:buClr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0070C0"/>
              </a:buClr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E30D9-03A1-005E-7B0D-348184CAFD14}"/>
              </a:ext>
            </a:extLst>
          </p:cNvPr>
          <p:cNvGrpSpPr/>
          <p:nvPr userDrawn="1"/>
        </p:nvGrpSpPr>
        <p:grpSpPr>
          <a:xfrm>
            <a:off x="8685026" y="178681"/>
            <a:ext cx="3389130" cy="721795"/>
            <a:chOff x="8685026" y="178681"/>
            <a:chExt cx="3389130" cy="7217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239B1B-EE6B-5F0D-7579-2E8B0AB8D2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" t="1891" r="58810" b="90653"/>
            <a:stretch/>
          </p:blipFill>
          <p:spPr>
            <a:xfrm>
              <a:off x="9961821" y="178681"/>
              <a:ext cx="2112335" cy="577501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75A9FA14-3F58-75DF-8F3B-480264E4117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85026" y="283141"/>
              <a:ext cx="2872563" cy="61733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 baseline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00">
                  <a:solidFill>
                    <a:srgbClr val="0070C0"/>
                  </a:solidFill>
                </a:rPr>
                <a:t>National</a:t>
              </a:r>
              <a:br>
                <a:rPr lang="en-US" sz="1100">
                  <a:solidFill>
                    <a:srgbClr val="0070C0"/>
                  </a:solidFill>
                </a:rPr>
              </a:br>
              <a:r>
                <a:rPr lang="en-US" sz="1100" b="1">
                  <a:solidFill>
                    <a:srgbClr val="0070C0"/>
                  </a:solidFill>
                </a:rPr>
                <a:t>CyberShield </a:t>
              </a:r>
            </a:p>
            <a:p>
              <a:pPr algn="l"/>
              <a:r>
                <a:rPr lang="en-US" sz="1100" b="1">
                  <a:solidFill>
                    <a:srgbClr val="0070C0"/>
                  </a:solidFill>
                </a:rPr>
                <a:t>Hackathon 2025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904733-1C9B-6242-E02E-81C991AEE1ED}"/>
                </a:ext>
              </a:extLst>
            </p:cNvPr>
            <p:cNvCxnSpPr/>
            <p:nvPr userDrawn="1"/>
          </p:nvCxnSpPr>
          <p:spPr>
            <a:xfrm>
              <a:off x="9888280" y="250060"/>
              <a:ext cx="0" cy="47727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260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C6D6D-4765-FAA1-C13E-2C2EA44C3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ADD4-0494-4A42-984F-B6573E55146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A8D981-B2F4-1D10-636A-A6F6A534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D5B7E-C383-398E-8BFD-392E58E4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4825-0182-4762-B218-C197E66B22D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0B2BB8-AB4B-EB9A-D1C7-FEE04346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5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B890CE-21B4-64D9-EC7C-9FD439604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61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070C0"/>
              </a:buClr>
              <a:buFont typeface="Arial" panose="020B0604020202020204" pitchFamily="34" charset="0"/>
              <a:buChar char="•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0070C0"/>
              </a:buClr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070C0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70C0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70C0"/>
              </a:buClr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7A028E-C6BC-0561-FE87-D7A94DF7F6D3}"/>
              </a:ext>
            </a:extLst>
          </p:cNvPr>
          <p:cNvGrpSpPr/>
          <p:nvPr userDrawn="1"/>
        </p:nvGrpSpPr>
        <p:grpSpPr>
          <a:xfrm>
            <a:off x="8685026" y="178681"/>
            <a:ext cx="3389130" cy="721795"/>
            <a:chOff x="8685026" y="178681"/>
            <a:chExt cx="3389130" cy="7217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B65AEF-A8C7-4E2B-9422-BB5F9DA48D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" t="1891" r="58810" b="90653"/>
            <a:stretch/>
          </p:blipFill>
          <p:spPr>
            <a:xfrm>
              <a:off x="9961821" y="178681"/>
              <a:ext cx="2112335" cy="577501"/>
            </a:xfrm>
            <a:prstGeom prst="rect">
              <a:avLst/>
            </a:prstGeom>
          </p:spPr>
        </p:pic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2746A01-E3E5-D435-6FAC-C771E8E5F0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85026" y="283141"/>
              <a:ext cx="2872563" cy="61733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 baseline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00">
                  <a:solidFill>
                    <a:srgbClr val="0070C0"/>
                  </a:solidFill>
                </a:rPr>
                <a:t>National</a:t>
              </a:r>
              <a:br>
                <a:rPr lang="en-US" sz="1100">
                  <a:solidFill>
                    <a:srgbClr val="0070C0"/>
                  </a:solidFill>
                </a:rPr>
              </a:br>
              <a:r>
                <a:rPr lang="en-US" sz="1100" b="1">
                  <a:solidFill>
                    <a:srgbClr val="0070C0"/>
                  </a:solidFill>
                </a:rPr>
                <a:t>CyberShield </a:t>
              </a:r>
            </a:p>
            <a:p>
              <a:pPr algn="l"/>
              <a:r>
                <a:rPr lang="en-US" sz="1100" b="1">
                  <a:solidFill>
                    <a:srgbClr val="0070C0"/>
                  </a:solidFill>
                </a:rPr>
                <a:t>Hackathon 2025 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CA636C-6F1A-0B6A-BC15-C70D373682F7}"/>
                </a:ext>
              </a:extLst>
            </p:cNvPr>
            <p:cNvCxnSpPr/>
            <p:nvPr userDrawn="1"/>
          </p:nvCxnSpPr>
          <p:spPr>
            <a:xfrm>
              <a:off x="9888280" y="250060"/>
              <a:ext cx="0" cy="47727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681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901-95E1-146F-BDC7-19A88774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4C06D-A7AE-09D6-A32C-6A06DB64A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F166B-2C6C-888A-9AF5-01CC547D2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ADD4-0494-4A42-984F-B6573E55146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AF751-15FA-D875-92BE-2623B118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9EECA-E291-EAE4-591F-F1FC0ABA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4825-0182-4762-B218-C197E66B22D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5D503FC-BA6F-8BA5-D640-FFBAC9B9FE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2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FF090-DF32-56BD-0C7C-7CBE44F2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ADD4-0494-4A42-984F-B6573E55146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238D-965D-EF59-D2B3-3CC65182A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B23CD-D80A-9490-84B6-7A2C4452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74825-0182-4762-B218-C197E66B22D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0610C7-9C1C-6316-11FF-1BC135DB01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561930"/>
            <a:ext cx="1371600" cy="867070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31671FF-0138-DE8A-B604-3DEB8900B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09800" y="2657625"/>
            <a:ext cx="8601075" cy="1030288"/>
          </a:xfrm>
        </p:spPr>
        <p:txBody>
          <a:bodyPr>
            <a:normAutofit/>
          </a:bodyPr>
          <a:lstStyle>
            <a:lvl1pPr marL="0" indent="0">
              <a:buNone/>
              <a:defRPr sz="5500"/>
            </a:lvl1pPr>
          </a:lstStyle>
          <a:p>
            <a:pPr lvl="0"/>
            <a:r>
              <a:rPr lang="en-US"/>
              <a:t>Sample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6C156E-E0B5-146C-4CBB-AF868310A2DE}"/>
              </a:ext>
            </a:extLst>
          </p:cNvPr>
          <p:cNvGrpSpPr/>
          <p:nvPr userDrawn="1"/>
        </p:nvGrpSpPr>
        <p:grpSpPr>
          <a:xfrm>
            <a:off x="8685026" y="178681"/>
            <a:ext cx="3389130" cy="721795"/>
            <a:chOff x="8685026" y="178681"/>
            <a:chExt cx="3389130" cy="7217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1774EB-A38D-231F-4A77-F1CB10A490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" t="1891" r="58810" b="90653"/>
            <a:stretch/>
          </p:blipFill>
          <p:spPr>
            <a:xfrm>
              <a:off x="9961821" y="178681"/>
              <a:ext cx="2112335" cy="577501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5E7F826D-3E73-2182-9247-EC0AE8D051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685026" y="283141"/>
              <a:ext cx="2872563" cy="61733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 baseline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00">
                  <a:solidFill>
                    <a:srgbClr val="0070C0"/>
                  </a:solidFill>
                </a:rPr>
                <a:t>National</a:t>
              </a:r>
              <a:br>
                <a:rPr lang="en-US" sz="1100">
                  <a:solidFill>
                    <a:srgbClr val="0070C0"/>
                  </a:solidFill>
                </a:rPr>
              </a:br>
              <a:r>
                <a:rPr lang="en-US" sz="1100" b="1">
                  <a:solidFill>
                    <a:srgbClr val="0070C0"/>
                  </a:solidFill>
                </a:rPr>
                <a:t>CyberShield </a:t>
              </a:r>
            </a:p>
            <a:p>
              <a:pPr algn="l"/>
              <a:r>
                <a:rPr lang="en-US" sz="1100" b="1">
                  <a:solidFill>
                    <a:srgbClr val="0070C0"/>
                  </a:solidFill>
                </a:rPr>
                <a:t>Hackathon 2025 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6694A7-36E1-15E4-BD9C-FA5FEA55A34A}"/>
                </a:ext>
              </a:extLst>
            </p:cNvPr>
            <p:cNvCxnSpPr/>
            <p:nvPr userDrawn="1"/>
          </p:nvCxnSpPr>
          <p:spPr>
            <a:xfrm>
              <a:off x="9888280" y="250060"/>
              <a:ext cx="0" cy="47727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927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C9A2E-7FB8-7A54-3041-005803B1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FE5F7-3CF9-7A9F-A56E-8EAE439F3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4ED8F-360B-B567-FFC2-90FD2D623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ADD4-0494-4A42-984F-B6573E55146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9FF4B-496F-6FF8-1DFE-FD47CF38E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7F712-D61D-05CF-43A8-05EEA1D0B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74825-0182-4762-B218-C197E66B22D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A2551-430D-4662-5C07-4EFA8F6A9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t="82227" r="5770" b="8335"/>
          <a:stretch/>
        </p:blipFill>
        <p:spPr>
          <a:xfrm>
            <a:off x="-1" y="6721474"/>
            <a:ext cx="12192001" cy="1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9" r:id="rId4"/>
    <p:sldLayoutId id="2147483652" r:id="rId5"/>
    <p:sldLayoutId id="2147483655" r:id="rId6"/>
    <p:sldLayoutId id="2147483657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netra.com" TargetMode="External"/><Relationship Id="rId2" Type="http://schemas.openxmlformats.org/officeDocument/2006/relationships/hyperlink" Target="https://netra-ai.vercel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GtAdTA2Wf_H1NuNMNCQ3rkAZ2A0waMn1/view?usp=drive_link" TargetMode="External"/><Relationship Id="rId5" Type="http://schemas.openxmlformats.org/officeDocument/2006/relationships/hyperlink" Target="https://drive.google.com/file/d/1jDl8XDKdblqb5k_bs9Grt4GxZLzVyMMx/view?usp=drive_link" TargetMode="External"/><Relationship Id="rId4" Type="http://schemas.openxmlformats.org/officeDocument/2006/relationships/hyperlink" Target="https://github.com/AnuragWaskle/project-NETRA.gi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oham.23boe100060@vitbhopal.ac.in" TargetMode="External"/><Relationship Id="rId2" Type="http://schemas.openxmlformats.org/officeDocument/2006/relationships/hyperlink" Target="mailto:anurag.23bce11424@vitbhopal.ac.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ryan.24bai10594@vitbhopal.ac.in" TargetMode="External"/><Relationship Id="rId5" Type="http://schemas.openxmlformats.org/officeDocument/2006/relationships/hyperlink" Target="mailto:deepti.24bce11511@vitbhopal.ac.in" TargetMode="External"/><Relationship Id="rId4" Type="http://schemas.openxmlformats.org/officeDocument/2006/relationships/hyperlink" Target="mailto:Harshit.23bce11269@vitbhopal.ac.i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harshlatavishwakarma@vitbhopal.ac.i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GtAdTA2Wf_H1NuNMNCQ3rkAZ2A0waMn1/view?usp=drive_lin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521A-6D72-DD9A-9C8F-60BF265FAD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/>
              <a:t>National</a:t>
            </a:r>
            <a:br>
              <a:rPr lang="en-US"/>
            </a:br>
            <a:r>
              <a:rPr lang="en-US" b="1"/>
              <a:t>CyberShield Hackathon 2025 </a:t>
            </a:r>
          </a:p>
        </p:txBody>
      </p:sp>
    </p:spTree>
    <p:extLst>
      <p:ext uri="{BB962C8B-B14F-4D97-AF65-F5344CB8AC3E}">
        <p14:creationId xmlns:p14="http://schemas.microsoft.com/office/powerpoint/2010/main" val="330762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4BC4-FD8E-96B6-A3EB-26E8191E3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196DFF-477B-B641-92D5-89D93ABE2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and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55E10-6343-9F31-9464-11CA9929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1800" b="1" dirty="0"/>
              <a:t>Potential Impact on Target Audience:</a:t>
            </a:r>
            <a:r>
              <a:rPr lang="en-US" altLang="en-US" sz="1800" dirty="0"/>
              <a:t>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b="1" dirty="0"/>
              <a:t>Law Enforcement/Financial Departments:</a:t>
            </a:r>
            <a:r>
              <a:rPr lang="en-US" altLang="en-US" sz="1800" dirty="0"/>
              <a:t> Faster detection of money laundering, reducing investigation time from weeks to hours.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b="1" dirty="0"/>
              <a:t>Society: </a:t>
            </a:r>
            <a:r>
              <a:rPr lang="en-US" altLang="en-US" sz="1800" dirty="0"/>
              <a:t>Disrupts criminal networks, preventing funding for terrorism or fraud.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1800" b="1" dirty="0"/>
              <a:t>Financial Institutions: </a:t>
            </a:r>
            <a:r>
              <a:rPr lang="en-US" altLang="en-US" sz="1800" dirty="0"/>
              <a:t>Better compliance tools to avoid penalties.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indent="0">
              <a:buNone/>
            </a:pPr>
            <a:r>
              <a:rPr lang="en-IN" sz="1800" b="1" dirty="0"/>
              <a:t>Benefits of the Solution</a:t>
            </a:r>
            <a:r>
              <a:rPr lang="en-IN" sz="1800" dirty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Social</a:t>
            </a:r>
            <a:r>
              <a:rPr lang="en-IN" sz="1800" dirty="0"/>
              <a:t>: Enhances public safety by curbing illicit finance as well as promote transparency in economies.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Economic</a:t>
            </a:r>
            <a:r>
              <a:rPr lang="en-IN" sz="1800" dirty="0"/>
              <a:t>: Reduces losses from financial crimes like structuring and tax evasion while saving costs on manual investigations.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Environmental</a:t>
            </a:r>
            <a:r>
              <a:rPr lang="en-IN" sz="1800" dirty="0"/>
              <a:t>: Digital platform reduces paper-based reporting while efficient detection minimizes resource waste in prolonged probes.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5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81F14-3D54-8463-3892-D3BF65768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1D4043-6CFF-A438-B446-F919FFE0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5" y="471147"/>
            <a:ext cx="6103373" cy="645765"/>
          </a:xfrm>
        </p:spPr>
        <p:txBody>
          <a:bodyPr>
            <a:normAutofit/>
          </a:bodyPr>
          <a:lstStyle/>
          <a:p>
            <a:r>
              <a:rPr lang="en-US" dirty="0"/>
              <a:t>Research and References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CD5BE14-CB6C-328F-07C8-5EC14AD7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7" y="1253331"/>
            <a:ext cx="4351338" cy="4351338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3FC6141-46FB-BAE4-BBE1-0F3FA34AC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52" y="1509227"/>
            <a:ext cx="7079226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 Studies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IL&amp;FS Money Laundering Case (2018-2022)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 6,500 crore laundered via shell companies.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 asset attachment of Rs 570 crore.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Location: Central India (IL&amp;FS pin).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Punjab National Bank (PNB) Scam (2018)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 10,000 crore fraud with fake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Highlights banking oversight gaps.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Location: Mumbai (PNB pin).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Commonwealth Games (CWG) (2010)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 70,000 crore misappropriation.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Half laundered through over-invoiced contracts.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Location: Delhi (CWG pin).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Libraries/Frameworks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Flask, React, Tailwind CSS, Scikit-learn, Google Gemini API, Firebase.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Tools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Faker (for synthetic data generation).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Research Inspiration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 from Indian financial crime investigations and enforcement 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261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DE3B-13EB-0488-A8AE-002E448F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our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A5BD-824C-E4A0-4617-DA6C187C3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dirty="0">
                <a:hlinkClick r:id="rId2"/>
              </a:rPr>
              <a:t>NETRA Financial Crimes Investigation System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Use Investigator id </a:t>
            </a:r>
            <a:r>
              <a:rPr lang="en-IN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“admin@netra.com</a:t>
            </a:r>
            <a:r>
              <a:rPr lang="en-IN" sz="2000" dirty="0"/>
              <a:t>” and secure access key as “netra123”</a:t>
            </a:r>
          </a:p>
          <a:p>
            <a:pPr marL="0" indent="0">
              <a:buNone/>
            </a:pPr>
            <a:endParaRPr lang="en-IN" sz="2000" dirty="0"/>
          </a:p>
          <a:p>
            <a:pPr marL="457200" indent="-457200">
              <a:buFont typeface="+mj-lt"/>
              <a:buAutoNum type="arabicPeriod" startAt="2"/>
            </a:pPr>
            <a:r>
              <a:rPr lang="en-IN" sz="2000" dirty="0">
                <a:hlinkClick r:id="rId4"/>
              </a:rPr>
              <a:t>NETRA GitHub Repository</a:t>
            </a:r>
            <a:endParaRPr lang="en-IN" sz="2000" dirty="0"/>
          </a:p>
          <a:p>
            <a:pPr marL="457200" indent="-457200">
              <a:buFont typeface="+mj-lt"/>
              <a:buAutoNum type="arabicPeriod" startAt="2"/>
            </a:pPr>
            <a:r>
              <a:rPr lang="en-IN" sz="2000" dirty="0">
                <a:hlinkClick r:id="rId5"/>
              </a:rPr>
              <a:t>NETRA Software Demo Video</a:t>
            </a:r>
            <a:endParaRPr lang="en-IN" sz="20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000" dirty="0">
                <a:hlinkClick r:id="rId6"/>
              </a:rPr>
              <a:t>Implementation and Case Study Example of NETRA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2404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52C7-BDFC-BFB6-9267-8E7A7CFB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583"/>
            <a:ext cx="7578213" cy="626101"/>
          </a:xfrm>
        </p:spPr>
        <p:txBody>
          <a:bodyPr>
            <a:normAutofit fontScale="90000"/>
          </a:bodyPr>
          <a:lstStyle/>
          <a:p>
            <a:r>
              <a:rPr lang="en-US" dirty="0"/>
              <a:t>Team Member Details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46A79E5-E886-9C24-9F2F-A90A2E2A3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493393"/>
              </p:ext>
            </p:extLst>
          </p:nvPr>
        </p:nvGraphicFramePr>
        <p:xfrm>
          <a:off x="940094" y="1548172"/>
          <a:ext cx="10311811" cy="4591368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632384">
                  <a:extLst>
                    <a:ext uri="{9D8B030D-6E8A-4147-A177-3AD203B41FA5}">
                      <a16:colId xmlns:a16="http://schemas.microsoft.com/office/drawing/2014/main" val="1403802474"/>
                    </a:ext>
                  </a:extLst>
                </a:gridCol>
                <a:gridCol w="1514168">
                  <a:extLst>
                    <a:ext uri="{9D8B030D-6E8A-4147-A177-3AD203B41FA5}">
                      <a16:colId xmlns:a16="http://schemas.microsoft.com/office/drawing/2014/main" val="3535341389"/>
                    </a:ext>
                  </a:extLst>
                </a:gridCol>
                <a:gridCol w="659134">
                  <a:extLst>
                    <a:ext uri="{9D8B030D-6E8A-4147-A177-3AD203B41FA5}">
                      <a16:colId xmlns:a16="http://schemas.microsoft.com/office/drawing/2014/main" val="3370931582"/>
                    </a:ext>
                  </a:extLst>
                </a:gridCol>
                <a:gridCol w="1755143">
                  <a:extLst>
                    <a:ext uri="{9D8B030D-6E8A-4147-A177-3AD203B41FA5}">
                      <a16:colId xmlns:a16="http://schemas.microsoft.com/office/drawing/2014/main" val="2344409115"/>
                    </a:ext>
                  </a:extLst>
                </a:gridCol>
                <a:gridCol w="903767">
                  <a:extLst>
                    <a:ext uri="{9D8B030D-6E8A-4147-A177-3AD203B41FA5}">
                      <a16:colId xmlns:a16="http://schemas.microsoft.com/office/drawing/2014/main" val="4115635238"/>
                    </a:ext>
                  </a:extLst>
                </a:gridCol>
                <a:gridCol w="1063256">
                  <a:extLst>
                    <a:ext uri="{9D8B030D-6E8A-4147-A177-3AD203B41FA5}">
                      <a16:colId xmlns:a16="http://schemas.microsoft.com/office/drawing/2014/main" val="27270259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0129014"/>
                    </a:ext>
                  </a:extLst>
                </a:gridCol>
                <a:gridCol w="1412359">
                  <a:extLst>
                    <a:ext uri="{9D8B030D-6E8A-4147-A177-3AD203B41FA5}">
                      <a16:colId xmlns:a16="http://schemas.microsoft.com/office/drawing/2014/main" val="399198101"/>
                    </a:ext>
                  </a:extLst>
                </a:gridCol>
              </a:tblGrid>
              <a:tr h="43538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Registration No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Year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Name of College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   City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Male/</a:t>
                      </a:r>
                    </a:p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Female</a:t>
                      </a:r>
                    </a:p>
                    <a:p>
                      <a:endParaRPr 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 SemiBold" pitchFamily="2" charset="0"/>
                        <a:cs typeface="Arial" panose="020B0604020202020204" pitchFamily="34" charset="0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Mail Id</a:t>
                      </a:r>
                    </a:p>
                    <a:p>
                      <a:endParaRPr 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 SemiBold" pitchFamily="2" charset="0"/>
                        <a:cs typeface="Arial" panose="020B0604020202020204" pitchFamily="34" charset="0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Mobile No</a:t>
                      </a:r>
                    </a:p>
                    <a:p>
                      <a:endParaRPr 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 SemiBold" pitchFamily="2" charset="0"/>
                        <a:cs typeface="Arial" panose="020B0604020202020204" pitchFamily="34" charset="0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2267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1.23BCE11424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+mn-lt"/>
                        </a:rPr>
                        <a:t>Anurag </a:t>
                      </a:r>
                      <a:r>
                        <a:rPr lang="en-US" sz="1500" b="1" dirty="0" err="1">
                          <a:latin typeface="+mn-lt"/>
                        </a:rPr>
                        <a:t>Waskle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3</a:t>
                      </a:r>
                      <a:r>
                        <a:rPr lang="en-US" sz="1500" baseline="30000" dirty="0">
                          <a:latin typeface="+mn-lt"/>
                        </a:rPr>
                        <a:t>rd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VIT Bhopal University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Bhopal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Male 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hlinkClick r:id="rId2"/>
                        </a:rPr>
                        <a:t>anurag.23bce11424@vitbhopal.ac.in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8959759566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7930592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2.23BOE10060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+mn-lt"/>
                        </a:rPr>
                        <a:t>Soham S Malvankar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3</a:t>
                      </a:r>
                      <a:r>
                        <a:rPr lang="en-US" sz="1500" baseline="30000" dirty="0">
                          <a:latin typeface="+mn-lt"/>
                        </a:rPr>
                        <a:t>rd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+mn-lt"/>
                        </a:rPr>
                        <a:t>VIT Bhopal University</a:t>
                      </a:r>
                    </a:p>
                    <a:p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Bhopal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Male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hlinkClick r:id="rId3"/>
                        </a:rPr>
                        <a:t>soham.23boe100060@vitbhopal.ac.in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8976020137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651485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3.23BCE11269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+mn-lt"/>
                        </a:rPr>
                        <a:t>Harshit Kushwaha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3</a:t>
                      </a:r>
                      <a:r>
                        <a:rPr lang="en-US" sz="1500" baseline="30000" dirty="0">
                          <a:latin typeface="+mn-lt"/>
                        </a:rPr>
                        <a:t>rd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+mn-lt"/>
                        </a:rPr>
                        <a:t>VIT Bhopal University</a:t>
                      </a:r>
                    </a:p>
                    <a:p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Bhopal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Male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hlinkClick r:id="rId4"/>
                        </a:rPr>
                        <a:t>harshit.23bce11269@vitbhopal.ac.in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7409064489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201409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4.24BCE11511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+mn-lt"/>
                        </a:rPr>
                        <a:t>Deepti Singh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2</a:t>
                      </a:r>
                      <a:r>
                        <a:rPr lang="en-US" sz="1500" baseline="30000" dirty="0">
                          <a:latin typeface="+mn-lt"/>
                        </a:rPr>
                        <a:t>nd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+mn-lt"/>
                        </a:rPr>
                        <a:t>VIT Bhopal University</a:t>
                      </a:r>
                    </a:p>
                    <a:p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Bhopal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Female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hlinkClick r:id="rId5"/>
                        </a:rPr>
                        <a:t>deepti.24bce11511@vitbhopal.ac.in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6394628884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097535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5.24BAI10594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+mn-lt"/>
                        </a:rPr>
                        <a:t>Aryan Kumar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2</a:t>
                      </a:r>
                      <a:r>
                        <a:rPr lang="en-US" sz="1500" baseline="30000" dirty="0">
                          <a:latin typeface="+mn-lt"/>
                        </a:rPr>
                        <a:t>nd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+mn-lt"/>
                        </a:rPr>
                        <a:t>VIT Bhopal University</a:t>
                      </a:r>
                    </a:p>
                    <a:p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Bhopal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Male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hlinkClick r:id="rId6"/>
                        </a:rPr>
                        <a:t>aryan.24bai10594@vitbhopal.ac.in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8092392744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47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8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2048C-1058-CAE6-D5CE-DCFF4ECC4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08233-C9B1-85AC-D90B-9B718A11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Mentor Detail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C9BBD1A-DCC8-5186-B9B0-8021DE9C1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736819"/>
              </p:ext>
            </p:extLst>
          </p:nvPr>
        </p:nvGraphicFramePr>
        <p:xfrm>
          <a:off x="1010093" y="2044882"/>
          <a:ext cx="7484978" cy="3494001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76422">
                  <a:extLst>
                    <a:ext uri="{9D8B030D-6E8A-4147-A177-3AD203B41FA5}">
                      <a16:colId xmlns:a16="http://schemas.microsoft.com/office/drawing/2014/main" val="1403802474"/>
                    </a:ext>
                  </a:extLst>
                </a:gridCol>
                <a:gridCol w="1821691">
                  <a:extLst>
                    <a:ext uri="{9D8B030D-6E8A-4147-A177-3AD203B41FA5}">
                      <a16:colId xmlns:a16="http://schemas.microsoft.com/office/drawing/2014/main" val="3535341389"/>
                    </a:ext>
                  </a:extLst>
                </a:gridCol>
                <a:gridCol w="1366684">
                  <a:extLst>
                    <a:ext uri="{9D8B030D-6E8A-4147-A177-3AD203B41FA5}">
                      <a16:colId xmlns:a16="http://schemas.microsoft.com/office/drawing/2014/main" val="3370931582"/>
                    </a:ext>
                  </a:extLst>
                </a:gridCol>
                <a:gridCol w="1317523">
                  <a:extLst>
                    <a:ext uri="{9D8B030D-6E8A-4147-A177-3AD203B41FA5}">
                      <a16:colId xmlns:a16="http://schemas.microsoft.com/office/drawing/2014/main" val="2344409115"/>
                    </a:ext>
                  </a:extLst>
                </a:gridCol>
                <a:gridCol w="1602658">
                  <a:extLst>
                    <a:ext uri="{9D8B030D-6E8A-4147-A177-3AD203B41FA5}">
                      <a16:colId xmlns:a16="http://schemas.microsoft.com/office/drawing/2014/main" val="4115635238"/>
                    </a:ext>
                  </a:extLst>
                </a:gridCol>
              </a:tblGrid>
              <a:tr h="435381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Staff Id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School/</a:t>
                      </a:r>
                    </a:p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Department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Mail Id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Phone . No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762267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+mn-lt"/>
                        </a:rPr>
                        <a:t>Harshlata</a:t>
                      </a:r>
                      <a:r>
                        <a:rPr lang="en-US" sz="1500" dirty="0">
                          <a:latin typeface="+mn-lt"/>
                        </a:rPr>
                        <a:t> Vishwakarma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VIT Bhopal University (SCOPE)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  <a:hlinkClick r:id="rId2"/>
                        </a:rPr>
                        <a:t>harshlatavishwakarma@vitbhopal.ac.in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8349780109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7930592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651485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3.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201409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097535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Open Sans SemiBold" pitchFamily="2" charset="0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478552"/>
                  </a:ext>
                </a:extLst>
              </a:tr>
              <a:tr h="43538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Open Sans SemiBold" pitchFamily="2" charset="0"/>
                        <a:cs typeface="Arial" panose="020B0604020202020204" pitchFamily="34" charset="0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latin typeface="+mn-lt"/>
                      </a:endParaRPr>
                    </a:p>
                  </a:txBody>
                  <a:tcPr marL="71807" marR="71807" marT="35904" marB="35904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5556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7288583-2F24-0647-D29C-B45186410F7B}"/>
              </a:ext>
            </a:extLst>
          </p:cNvPr>
          <p:cNvSpPr txBox="1"/>
          <p:nvPr/>
        </p:nvSpPr>
        <p:spPr>
          <a:xfrm>
            <a:off x="923261" y="5727524"/>
            <a:ext cx="6923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Note: </a:t>
            </a:r>
            <a:r>
              <a:rPr lang="en-US" sz="1600"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Mentor Needs to be at least 4+ year industry/Academia experience. </a:t>
            </a:r>
            <a:endParaRPr lang="en-IN" sz="1600">
              <a:latin typeface="Arial" panose="020B0604020202020204" pitchFamily="34" charset="0"/>
              <a:ea typeface="Open Sans Semi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9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3366-DFD1-EA9F-2942-8DE7B6B4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890712"/>
          </a:xfrm>
        </p:spPr>
        <p:txBody>
          <a:bodyPr/>
          <a:lstStyle/>
          <a:p>
            <a:r>
              <a:rPr lang="en-US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12318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0625F-F341-BF3D-79BC-4513CABC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70C6D-9794-0933-ABE3-9E4A635A7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Problem Statement – Money laundering detection pattern </a:t>
            </a:r>
          </a:p>
          <a:p>
            <a:r>
              <a:rPr lang="en-US" dirty="0"/>
              <a:t>Team Name - </a:t>
            </a:r>
            <a:r>
              <a:rPr lang="en-US" dirty="0" err="1"/>
              <a:t>AuraFarmers</a:t>
            </a:r>
            <a:endParaRPr lang="en-US" dirty="0"/>
          </a:p>
          <a:p>
            <a:r>
              <a:rPr lang="en-US" dirty="0"/>
              <a:t>College Name – VIT Bhopal University</a:t>
            </a:r>
          </a:p>
        </p:txBody>
      </p:sp>
    </p:spTree>
    <p:extLst>
      <p:ext uri="{BB962C8B-B14F-4D97-AF65-F5344CB8AC3E}">
        <p14:creationId xmlns:p14="http://schemas.microsoft.com/office/powerpoint/2010/main" val="65180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AA5C9-93A5-929C-8DC0-85B38E9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7A39F9-ECA2-BB5D-700A-F4DBC9E9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310914"/>
            <a:ext cx="2799735" cy="753920"/>
          </a:xfrm>
        </p:spPr>
        <p:txBody>
          <a:bodyPr>
            <a:normAutofit/>
          </a:bodyPr>
          <a:lstStyle/>
          <a:p>
            <a:r>
              <a:rPr lang="en-US" dirty="0"/>
              <a:t>Our Idea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173FC9-8E0A-B613-D323-0D98EDA626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130351"/>
            <a:ext cx="1096051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Proposed 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Netra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C00000"/>
                </a:solidFill>
              </a:rPr>
              <a:t>-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C00000"/>
                </a:solidFill>
              </a:rPr>
              <a:t>An AI-Powered Intelligence Platform for Detecting and Dismantling Complex Money Laundering Networks.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a unified view of financial networks for law enforcement and financial intelligence units.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hybrid risk-scoring (rule-based + ML), graph analytics, and AI summarization to identify anomalous patterns.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components: Risk scoring engine, interactive network graphs, AI case summaries, investigation workspace, automated PDF reports, and secure authentication.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Innovation and Uniqueness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 engine combines traditional rules with ML (Isolation Forest) for superior anomaly detection.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interactive visualizations powered by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Neo4j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uncovering hidden connections in financial flows.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AI-driven automation (via Google Gemini) for narrative generation, reducing manual effort in investigations.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 focus on synthetic data with embedded money laundering patterns for realistic testing and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00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0A68-6AE1-E9D8-7C4A-9F391100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862" y="5460350"/>
            <a:ext cx="7637206" cy="340964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What Netra covers</a:t>
            </a:r>
            <a:endParaRPr lang="en-IN" sz="1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44F43F-7FC2-3727-BDE7-04162197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62" y="1109012"/>
            <a:ext cx="7637206" cy="4351338"/>
          </a:xfrm>
        </p:spPr>
      </p:pic>
    </p:spTree>
    <p:extLst>
      <p:ext uri="{BB962C8B-B14F-4D97-AF65-F5344CB8AC3E}">
        <p14:creationId xmlns:p14="http://schemas.microsoft.com/office/powerpoint/2010/main" val="186680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C2F39-1254-9F0A-264A-8D517563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E441BB-91CB-5F59-C09A-D332F63A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583"/>
            <a:ext cx="4412226" cy="783417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Technical Approach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6FD26FF-E8B2-EB17-66B3-8986B86EC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25" y="1787511"/>
            <a:ext cx="10046109" cy="32385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8C8321-EC26-D798-7CF4-8CD15E8CE5A7}"/>
              </a:ext>
            </a:extLst>
          </p:cNvPr>
          <p:cNvSpPr txBox="1"/>
          <p:nvPr/>
        </p:nvSpPr>
        <p:spPr>
          <a:xfrm>
            <a:off x="907025" y="5289522"/>
            <a:ext cx="1045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 have used also some other tools and platforms like Faker (synthetic data generation), Celery (background processing), Redis (caching).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534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12DCE-0472-EF12-8012-D09DAB405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8914D6-A1D9-76A1-88BE-ED047726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" y="-173817"/>
            <a:ext cx="10698126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Methodology and process for implementation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7FE69-B08A-FC4E-2F35-64749EB2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"/>
          <a:stretch>
            <a:fillRect/>
          </a:stretch>
        </p:blipFill>
        <p:spPr>
          <a:xfrm>
            <a:off x="1753678" y="806824"/>
            <a:ext cx="8466086" cy="57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80BD-0B01-09B2-DF4A-B5AC0A39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2" y="439737"/>
            <a:ext cx="6418006" cy="773585"/>
          </a:xfrm>
        </p:spPr>
        <p:txBody>
          <a:bodyPr/>
          <a:lstStyle/>
          <a:p>
            <a:r>
              <a:rPr lang="en-US" dirty="0"/>
              <a:t>Implementation of Netra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DDC9F-89D0-B3AF-11A0-78894D77A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Implementing NETRA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85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165B4-9AC5-0EA4-08C0-9ED076945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F9C031-2633-52CF-4CE5-CAF76175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06"/>
            <a:ext cx="6545826" cy="1148583"/>
          </a:xfrm>
        </p:spPr>
        <p:txBody>
          <a:bodyPr>
            <a:normAutofit/>
          </a:bodyPr>
          <a:lstStyle/>
          <a:p>
            <a:r>
              <a:rPr lang="en-US" dirty="0"/>
              <a:t>Feasibility And Viability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50308-C52E-7EE6-E6E9-113B57B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68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b="1" dirty="0"/>
              <a:t>Feasibility Analysis</a:t>
            </a:r>
            <a:r>
              <a:rPr lang="en-IN" sz="1800" dirty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Technical:</a:t>
            </a:r>
            <a:r>
              <a:rPr lang="en-IN" sz="1800" dirty="0"/>
              <a:t> Relies on open-source tools like Neo4j, Flask and React with low setup cost and would easily be scalable via cloud services like Neo4j Aura, Google Firebase,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Economic:</a:t>
            </a:r>
            <a:r>
              <a:rPr lang="en-IN" sz="1800" dirty="0"/>
              <a:t> Minimal hardware needs like standard servers and being open source would reduce licensing costs as well.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Operational:</a:t>
            </a:r>
            <a:r>
              <a:rPr lang="en-IN" sz="1800" dirty="0"/>
              <a:t> Can be deployed quickly. Moreover, synthetic data enables testing without using real sensitive information.</a:t>
            </a:r>
          </a:p>
          <a:p>
            <a:pPr marL="0" indent="0">
              <a:buNone/>
            </a:pPr>
            <a:r>
              <a:rPr lang="en-IN" sz="1800" b="1" dirty="0"/>
              <a:t>Potential Challenges and Risks</a:t>
            </a:r>
            <a:r>
              <a:rPr lang="en-IN" sz="1800" dirty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Data Privacy: </a:t>
            </a:r>
            <a:r>
              <a:rPr lang="en-IN" sz="1800" dirty="0"/>
              <a:t>Handling sensitive financial data could lead to breaches.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Scalability:</a:t>
            </a:r>
            <a:r>
              <a:rPr lang="en-IN" sz="1800" dirty="0"/>
              <a:t> Large graphs in Neo4j may slow queries with massive datasets.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AI Accuracy: </a:t>
            </a:r>
            <a:r>
              <a:rPr lang="en-IN" sz="1800" dirty="0"/>
              <a:t>Summaries can be subjected to hallucinations by the API used.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Dependency on APIs: </a:t>
            </a:r>
            <a:r>
              <a:rPr lang="en-IN" sz="1800" dirty="0"/>
              <a:t>Outages in Google Gemini or Firebase could disrupt service.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Detection Evasion: </a:t>
            </a:r>
            <a:r>
              <a:rPr lang="en-IN" sz="1800" dirty="0"/>
              <a:t>Criminals may adapt patterns to bypass rules/ML.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9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0FFE-F8CC-8EBB-55DF-AD2C11D9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939"/>
            <a:ext cx="10515600" cy="237803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sz="1800" b="1" dirty="0"/>
              <a:t>Strategies for Overcoming Challenges</a:t>
            </a:r>
            <a:r>
              <a:rPr lang="en-IN" sz="1800" dirty="0"/>
              <a:t>: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IN" sz="1800" b="1" dirty="0"/>
              <a:t>Privacy:</a:t>
            </a:r>
            <a:r>
              <a:rPr lang="en-IN" sz="1800" dirty="0"/>
              <a:t> Implement audit trails, encryption, and compliance with data laws (e.g., GDPR-like). Also we can indigenously build and train our own AI models so that the data would not be shared anyhow to the owners of the API used.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/>
              <a:t>Scalability:</a:t>
            </a:r>
            <a:r>
              <a:rPr lang="en-IN" sz="1800" dirty="0"/>
              <a:t> Use Redis caching and Celery for async tasks; optimize Neo4j queries.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/>
              <a:t>AI:</a:t>
            </a:r>
            <a:r>
              <a:rPr lang="en-IN" sz="1800" dirty="0"/>
              <a:t> Fine-tune prompts and add human review workflows.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/>
              <a:t>APIs:</a:t>
            </a:r>
            <a:r>
              <a:rPr lang="en-IN" sz="1800" dirty="0"/>
              <a:t> Add fallback mechanisms (e.g., offline mode) and monitoring.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/>
              <a:t>Evasion:</a:t>
            </a:r>
            <a:r>
              <a:rPr lang="en-IN" sz="1800" dirty="0"/>
              <a:t> Regularly update ML models with new patterns; use ensemble methods.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19DE3-E088-0D9A-5290-1D4D3DDF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9" b="14551"/>
          <a:stretch>
            <a:fillRect/>
          </a:stretch>
        </p:blipFill>
        <p:spPr>
          <a:xfrm>
            <a:off x="943898" y="3355313"/>
            <a:ext cx="9242322" cy="2596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224D3-4C79-6EAA-9FED-69D1FA1863B0}"/>
              </a:ext>
            </a:extLst>
          </p:cNvPr>
          <p:cNvSpPr txBox="1"/>
          <p:nvPr/>
        </p:nvSpPr>
        <p:spPr>
          <a:xfrm>
            <a:off x="4041058" y="5907560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matrix for feasibility and viability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72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T Slide Template">
      <a:majorFont>
        <a:latin typeface="Open Sans Medium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earTrail Branding" id="{591112EE-01BE-4FD4-91D5-87C4CBA3E859}" vid="{D6D43956-6E9C-4354-A092-F1BCC4514E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c18a09c-d949-4492-ade9-c83758afbb6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10DBD81FD26F47A5079874C4535A23" ma:contentTypeVersion="15" ma:contentTypeDescription="Create a new document." ma:contentTypeScope="" ma:versionID="d0f5f10ab3c082d9e62b08b41fd0cb2f">
  <xsd:schema xmlns:xsd="http://www.w3.org/2001/XMLSchema" xmlns:xs="http://www.w3.org/2001/XMLSchema" xmlns:p="http://schemas.microsoft.com/office/2006/metadata/properties" xmlns:ns3="ac18a09c-d949-4492-ade9-c83758afbb67" xmlns:ns4="f871a3a4-acc6-4c9a-b7c2-fc89d45c0403" targetNamespace="http://schemas.microsoft.com/office/2006/metadata/properties" ma:root="true" ma:fieldsID="5274efd9aaabd243cc24f792efd8d57e" ns3:_="" ns4:_="">
    <xsd:import namespace="ac18a09c-d949-4492-ade9-c83758afbb67"/>
    <xsd:import namespace="f871a3a4-acc6-4c9a-b7c2-fc89d45c04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18a09c-d949-4492-ade9-c83758afbb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71a3a4-acc6-4c9a-b7c2-fc89d45c040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6A29F6-A31A-477A-AE2C-164720663A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455FC9-FDBF-4D1B-81F1-1A886FB5FE11}">
  <ds:schemaRefs>
    <ds:schemaRef ds:uri="ac18a09c-d949-4492-ade9-c83758afbb67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f871a3a4-acc6-4c9a-b7c2-fc89d45c040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70BD756-FAC3-4953-BC84-714C6F11466A}">
  <ds:schemaRefs>
    <ds:schemaRef ds:uri="ac18a09c-d949-4492-ade9-c83758afbb67"/>
    <ds:schemaRef ds:uri="f871a3a4-acc6-4c9a-b7c2-fc89d45c04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</TotalTime>
  <Words>932</Words>
  <Application>Microsoft Office PowerPoint</Application>
  <PresentationFormat>Widescreen</PresentationFormat>
  <Paragraphs>147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Open Sans Light</vt:lpstr>
      <vt:lpstr>Wingdings</vt:lpstr>
      <vt:lpstr>Office Theme</vt:lpstr>
      <vt:lpstr>National CyberShield Hackathon 2025 </vt:lpstr>
      <vt:lpstr>PowerPoint Presentation</vt:lpstr>
      <vt:lpstr>Our Idea</vt:lpstr>
      <vt:lpstr>What Netra covers</vt:lpstr>
      <vt:lpstr>Technical Approach</vt:lpstr>
      <vt:lpstr>Methodology and process for implementation </vt:lpstr>
      <vt:lpstr>Implementation of Netra</vt:lpstr>
      <vt:lpstr>Feasibility And Viability</vt:lpstr>
      <vt:lpstr>PowerPoint Presentation</vt:lpstr>
      <vt:lpstr>Impact and Benefits</vt:lpstr>
      <vt:lpstr>Research and References</vt:lpstr>
      <vt:lpstr>Links to our project</vt:lpstr>
      <vt:lpstr>Team Member Details</vt:lpstr>
      <vt:lpstr>Mentor Detail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Soham S Malvankar</dc:creator>
  <cp:lastModifiedBy>Anurag ....</cp:lastModifiedBy>
  <cp:revision>7</cp:revision>
  <dcterms:created xsi:type="dcterms:W3CDTF">2023-08-23T11:33:52Z</dcterms:created>
  <dcterms:modified xsi:type="dcterms:W3CDTF">2025-09-08T19:07:01Z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0x0101002F10DBD81FD26F47A5079874C4535A23</vt:lpwstr>
  </property>
</Properties>
</file>